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4" r:id="rId4"/>
    <p:sldId id="264" r:id="rId5"/>
    <p:sldId id="258" r:id="rId6"/>
    <p:sldId id="259" r:id="rId7"/>
    <p:sldId id="269" r:id="rId8"/>
    <p:sldId id="268" r:id="rId9"/>
    <p:sldId id="267" r:id="rId10"/>
    <p:sldId id="257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FFFF"/>
    <a:srgbClr val="660066"/>
    <a:srgbClr val="A50021"/>
    <a:srgbClr val="003300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120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6D2E00-57C2-4F5D-BCE0-F42A7F747E5C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875027-C398-4E4A-8291-C7C32AE21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B79C49-1537-482E-9C8E-D02550B59E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Читая текст в рамках любого предмета, мы строим работу с текстом в три этапа: до чтения, во время чтения и после чтения. У каждого этапа работы с текстом своя задача, соответственно разные действия читателя и использование разных видов чтения.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Каждый текст содержит три вида информации: фактуальную, подтекстовую и концептуальную. Все три вида информации в тексте между собой тесно взаимосвязаны. И зрелый читатель способен выделить, вычитать все три вида информации, а вот начинающего читателя этому надо учить, задавая для этого вопросы: фактуального, подтекстового и концептуального характера.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376AB1-844E-4CEE-8E71-94103F6586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26CEE0-813E-4B53-9596-D7BD363C44F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Сам алгоритм работы с текстом дети присваивают уже с первых школьных дней, если учитель делает это в системе. И дома, открывая любой учебник, читают так сами – это организует деятельность каждого ученика. Задавая вопросы автору и самому себе во время чтения, читатель учится общаться, развивая коммуникативные навыки. Извлекая любую информацию, человек становится богаче интеллектуально. А оценивая поступки литературных героев с точки зрения нравственных норм и правил,  учится оценивать ситуации и характеры людей с подобными качествами в жизни.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На каждом уроке текст имеет свое предназначение: на уроке русского языка, биологии, истории, литературе и т.д. Но место для чтения текста есть на уроке в каждом предмете. Учитель должен понять, согласно теме урока, какова цель чтения текста, сколько времени потребуется на данный этап и т.п. Вот ряд шагов, которые являются опорой для подготовки текста для продуктивного чтения на уроке.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EA380A-5FE7-4B83-A02C-44F66E64691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2D4E-68CA-41D3-A919-5E6D440EDA4E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77AC-0070-43D2-9C9E-0294187A0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B45C-4410-48E2-A9FE-3983F6125752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B3A0-C2D4-4AE5-B62C-ECC2A6D9E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240A-57D3-4DED-BD46-ACB8A73BEAB9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9ECBD-7E60-46DC-A627-0A41164F1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0526-7E66-4478-B838-E7D942AA6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654A-6EBB-4235-B4C1-984AF348EEF0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DF31-2C7F-46C3-83E3-8C3AF6006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DC9A-F8CF-4297-9E10-EBF58B711E36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CA256-03A4-4E2E-B1E6-E491E8924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16C3-7173-4EFD-9B71-B557D3F93781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9066-F772-49FE-B3ED-2CBC25199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1B0E-5C0B-48D5-9909-17C342104DEC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9EBB-D6E8-4724-B5E3-6C1C0FA30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00B7-3569-4B7D-BDBD-48F9ED001E21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02D3-7C8E-40DD-A661-5EEB10534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A743-7B70-4D27-8215-D1ED64FD4F3C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34F2-2DDF-4B64-B734-49D624AD4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C4B85-610E-4608-8BA8-DE3569C306AF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1A51-2ACE-4C25-AB45-A7CAA040D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CE4D-A706-485B-869A-4419A14F746C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ED20-900A-4F80-B95E-553E78A10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190C0E-C269-41BC-B042-805FB08B375A}" type="datetimeFigureOut">
              <a:rPr lang="ru-RU"/>
              <a:pPr>
                <a:defRPr/>
              </a:pPr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FA01E5-3A99-4723-9896-77942C871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t.ed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shutterstock.com/" TargetMode="External"/><Relationship Id="rId4" Type="http://schemas.openxmlformats.org/officeDocument/2006/relationships/hyperlink" Target="http://www.school2100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12"/>
          <p:cNvSpPr txBox="1">
            <a:spLocks noChangeArrowheads="1"/>
          </p:cNvSpPr>
          <p:nvPr/>
        </p:nvSpPr>
        <p:spPr bwMode="auto">
          <a:xfrm>
            <a:off x="323850" y="333375"/>
            <a:ext cx="82804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r>
              <a:rPr lang="ru-RU" sz="6000">
                <a:solidFill>
                  <a:schemeClr val="bg1"/>
                </a:solidFill>
                <a:latin typeface="Monotype Corsiva" pitchFamily="66" charset="0"/>
              </a:rPr>
              <a:t>Способы вычитывания информации  в тексте</a:t>
            </a: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pPr algn="just"/>
            <a:endParaRPr lang="ru-RU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5365" name="Picture 2" descr="http://klub-drug.ru/wp-content/uploads/2011/04/799667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365625"/>
            <a:ext cx="25193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examen_log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3375"/>
            <a:ext cx="2879725" cy="5953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5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Прямоугольник 6"/>
          <p:cNvSpPr>
            <a:spLocks noChangeArrowheads="1"/>
          </p:cNvSpPr>
          <p:nvPr/>
        </p:nvSpPr>
        <p:spPr bwMode="auto">
          <a:xfrm>
            <a:off x="2143125" y="857250"/>
            <a:ext cx="5122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chemeClr val="bg1"/>
                </a:solidFill>
                <a:latin typeface="Calibri" pitchFamily="34" charset="0"/>
              </a:rPr>
              <a:t>Ваш заголовок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260350"/>
            <a:ext cx="8424863" cy="62785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ru-RU" sz="4000" b="1">
              <a:solidFill>
                <a:srgbClr val="FFFFFF"/>
              </a:solidFill>
              <a:hlinkClick r:id="rId3"/>
            </a:endParaRPr>
          </a:p>
          <a:p>
            <a:pPr algn="ctr"/>
            <a:endParaRPr lang="ru-RU" sz="4000" b="1">
              <a:solidFill>
                <a:srgbClr val="FFFFFF"/>
              </a:solidFill>
              <a:hlinkClick r:id="rId3"/>
            </a:endParaRPr>
          </a:p>
          <a:p>
            <a:pPr algn="ctr"/>
            <a:endParaRPr lang="ru-RU" sz="4000" b="1">
              <a:solidFill>
                <a:srgbClr val="FFFFFF"/>
              </a:solidFill>
              <a:hlinkClick r:id="rId3"/>
            </a:endParaRPr>
          </a:p>
          <a:p>
            <a:pPr algn="ctr"/>
            <a:endParaRPr lang="ru-RU" sz="4000" b="1">
              <a:solidFill>
                <a:srgbClr val="FFFFFF"/>
              </a:solidFill>
              <a:hlinkClick r:id="rId3"/>
            </a:endParaRPr>
          </a:p>
          <a:p>
            <a:pPr algn="ctr"/>
            <a:endParaRPr lang="ru-RU" sz="4000" b="1">
              <a:solidFill>
                <a:srgbClr val="FFFFFF"/>
              </a:solidFill>
              <a:hlinkClick r:id="rId3"/>
            </a:endParaRPr>
          </a:p>
          <a:p>
            <a:pPr algn="ctr"/>
            <a:endParaRPr lang="en-US" sz="3600" b="1">
              <a:solidFill>
                <a:srgbClr val="FFFFFF"/>
              </a:solidFill>
              <a:latin typeface="Arial Black" pitchFamily="34" charset="0"/>
              <a:hlinkClick r:id="rId3"/>
            </a:endParaRPr>
          </a:p>
          <a:p>
            <a:pPr algn="ctr"/>
            <a:r>
              <a:rPr lang="en-US" sz="3600" b="1">
                <a:solidFill>
                  <a:srgbClr val="FFFFFF"/>
                </a:solidFill>
                <a:latin typeface="Arial Black" pitchFamily="34" charset="0"/>
                <a:hlinkClick r:id="rId3"/>
              </a:rPr>
              <a:t>www.standart.edu.ru</a:t>
            </a:r>
            <a:endParaRPr lang="ru-RU" sz="3600" b="1">
              <a:solidFill>
                <a:srgbClr val="FFFFFF"/>
              </a:solidFill>
              <a:latin typeface="Arial Black" pitchFamily="34" charset="0"/>
            </a:endParaRPr>
          </a:p>
          <a:p>
            <a:pPr algn="ctr"/>
            <a:r>
              <a:rPr lang="en-US" sz="3600" b="1">
                <a:solidFill>
                  <a:srgbClr val="000000"/>
                </a:solidFill>
                <a:latin typeface="Arial Black" pitchFamily="34" charset="0"/>
                <a:hlinkClick r:id="rId4"/>
              </a:rPr>
              <a:t>www.school2100.ru</a:t>
            </a:r>
            <a:endParaRPr lang="ru-RU" sz="3600" b="1">
              <a:solidFill>
                <a:srgbClr val="000000"/>
              </a:solidFill>
              <a:latin typeface="Arial Black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3600">
                <a:solidFill>
                  <a:srgbClr val="000000"/>
                </a:solidFill>
                <a:latin typeface="Arial Black" pitchFamily="34" charset="0"/>
              </a:rPr>
              <a:t>Картинки с сайта </a:t>
            </a:r>
            <a:r>
              <a:rPr lang="en-US" sz="3600">
                <a:solidFill>
                  <a:srgbClr val="000000"/>
                </a:solidFill>
                <a:latin typeface="Arial Black" pitchFamily="34" charset="0"/>
                <a:hlinkClick r:id="rId5"/>
              </a:rPr>
              <a:t>http://www.shutterstock.com</a:t>
            </a:r>
            <a:endParaRPr lang="ru-RU" sz="3600">
              <a:solidFill>
                <a:srgbClr val="000000"/>
              </a:solidFill>
              <a:latin typeface="Arial Black" pitchFamily="34" charset="0"/>
            </a:endParaRPr>
          </a:p>
          <a:p>
            <a:pPr algn="ctr">
              <a:lnSpc>
                <a:spcPct val="90000"/>
              </a:lnSpc>
            </a:pPr>
            <a:endParaRPr lang="ru-RU" sz="360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28678" name="Picture 2" descr="C:\Users\Галина\Desktop\картинки с шаттерстока\shutterstock_630867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333375"/>
            <a:ext cx="755967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75700" cy="52419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8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2486025" y="1125538"/>
            <a:ext cx="5902325" cy="309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Творческих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успехов!</a:t>
            </a:r>
          </a:p>
        </p:txBody>
      </p:sp>
      <p:sp>
        <p:nvSpPr>
          <p:cNvPr id="29699" name="WordArt 5"/>
          <p:cNvSpPr>
            <a:spLocks noChangeArrowheads="1" noChangeShapeType="1" noTextEdit="1"/>
          </p:cNvSpPr>
          <p:nvPr/>
        </p:nvSpPr>
        <p:spPr bwMode="auto">
          <a:xfrm>
            <a:off x="2987675" y="5805488"/>
            <a:ext cx="5813425" cy="852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Москва, издательство «Экзамен»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Егораева Г.Т.</a:t>
            </a:r>
          </a:p>
        </p:txBody>
      </p:sp>
      <p:pic>
        <p:nvPicPr>
          <p:cNvPr id="29700" name="Picture 2" descr="C:\Users\Галина\Desktop\картинки с шаттерстока\shutterstock_62171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2375"/>
            <a:ext cx="30480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800" smtClean="0">
                <a:latin typeface="Arial Black" pitchFamily="34" charset="0"/>
              </a:rPr>
              <a:t>Информативность как признак текста</a:t>
            </a:r>
            <a:endParaRPr lang="ru-RU" sz="280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445500" cy="53292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2051050" y="1125538"/>
            <a:ext cx="5113338" cy="122396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Текст содержит информацию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843213" y="2276475"/>
            <a:ext cx="144462" cy="576263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650" y="2924175"/>
            <a:ext cx="2736850" cy="129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 каких-либо фактах, событиях, людях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7900" y="2420938"/>
            <a:ext cx="117475" cy="6477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275" y="3141663"/>
            <a:ext cx="2736850" cy="1511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 способах авторского воздействия на читательское восприятие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804025" y="2060575"/>
            <a:ext cx="144463" cy="273685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8625" y="4797425"/>
            <a:ext cx="3167063" cy="1223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Об авторе (отношение к поднятым проблемам)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flipH="1">
            <a:off x="3635375" y="2349500"/>
            <a:ext cx="144463" cy="2374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27088" y="4797425"/>
            <a:ext cx="4321175" cy="1223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О цели его создания (кому предназначен текст, чего хотел достичь автор, на какие вопросы ответить и т.д.)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2D231-EDF9-42F5-B6F9-B893208CA1C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468313" y="260350"/>
            <a:ext cx="8351837" cy="1439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FF0000"/>
                </a:solidFill>
                <a:latin typeface="Arial Black" pitchFamily="34" charset="0"/>
              </a:rPr>
              <a:t>Технология формирования правильного типа читательской деятельности </a:t>
            </a:r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ru-RU" sz="3200" b="1">
                <a:solidFill>
                  <a:schemeClr val="tx2"/>
                </a:solidFill>
                <a:latin typeface="Calibri" pitchFamily="34" charset="0"/>
              </a:rPr>
            </a:br>
            <a:r>
              <a:rPr lang="ru-RU" sz="1600">
                <a:solidFill>
                  <a:srgbClr val="FF0000"/>
                </a:solidFill>
                <a:latin typeface="Arial Black" pitchFamily="34" charset="0"/>
              </a:rPr>
              <a:t>Цель – </a:t>
            </a:r>
            <a:r>
              <a:rPr lang="ru-RU" sz="1600">
                <a:latin typeface="Arial Black" pitchFamily="34" charset="0"/>
              </a:rPr>
              <a:t>понимание текстов.</a:t>
            </a:r>
            <a:r>
              <a:rPr lang="ru-RU" sz="160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160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600">
                <a:solidFill>
                  <a:srgbClr val="FF0000"/>
                </a:solidFill>
                <a:latin typeface="Arial Black" pitchFamily="34" charset="0"/>
              </a:rPr>
              <a:t>Средство – </a:t>
            </a:r>
            <a:r>
              <a:rPr lang="ru-RU" sz="1600">
                <a:latin typeface="Arial Black" pitchFamily="34" charset="0"/>
              </a:rPr>
              <a:t>три этапа работы с </a:t>
            </a:r>
            <a:r>
              <a:rPr lang="ru-RU" sz="1600">
                <a:solidFill>
                  <a:srgbClr val="FF0000"/>
                </a:solidFill>
                <a:latin typeface="Arial Black" pitchFamily="34" charset="0"/>
              </a:rPr>
              <a:t>любым текстом.</a:t>
            </a:r>
          </a:p>
        </p:txBody>
      </p:sp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7381875" y="1125538"/>
            <a:ext cx="1582738" cy="2032000"/>
          </a:xfrm>
          <a:prstGeom prst="rect">
            <a:avLst/>
          </a:prstGeom>
          <a:solidFill>
            <a:srgbClr val="8DF07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latin typeface="Arial Black" pitchFamily="34" charset="0"/>
              </a:rPr>
              <a:t>Тексты учебников всех предметов</a:t>
            </a:r>
            <a:r>
              <a:rPr lang="ru-RU" sz="1400">
                <a:latin typeface="Arial Black" pitchFamily="34" charset="0"/>
              </a:rPr>
              <a:t> с подтекстом, интригующи-ми названиями и т.п.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</a:rPr>
              <a:t>Текст слайда из презентации  «ПРОБЛЕМА ОСВОЕНИЯ НОВОГО ФЕДЕРАЛЬНОГО ГОСУДАРСТВЕННОГО ОБРАЗОВАТЕЛЬНОГО СТАНДАРТА (ФГОС)»</a:t>
            </a:r>
            <a:r>
              <a:rPr lang="ru-RU" sz="1100" dirty="0">
                <a:solidFill>
                  <a:schemeClr val="tx1"/>
                </a:solidFill>
              </a:rPr>
              <a:t> ОПЫТ Образовательной системы «Школа 2100»</a:t>
            </a: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/>
          </a:p>
        </p:txBody>
      </p:sp>
      <p:pic>
        <p:nvPicPr>
          <p:cNvPr id="17413" name="Picture 2" descr="C:\Users\Галина\Desktop\картинки с шаттерстока\shutterstock_706058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213100"/>
            <a:ext cx="29527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2268538" y="1700213"/>
            <a:ext cx="4967287" cy="1800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1600" b="1" dirty="0">
                <a:solidFill>
                  <a:schemeClr val="tx1"/>
                </a:solidFill>
                <a:latin typeface="Arial Black" pitchFamily="34" charset="0"/>
              </a:rPr>
              <a:t>До чтения текста:  </a:t>
            </a:r>
            <a:r>
              <a:rPr lang="ru-RU" sz="1600" dirty="0">
                <a:solidFill>
                  <a:schemeClr val="tx1"/>
                </a:solidFill>
                <a:latin typeface="Arial Black" pitchFamily="34" charset="0"/>
              </a:rPr>
              <a:t>просмотровое чтение 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Black" pitchFamily="34" charset="0"/>
              </a:rPr>
              <a:t>Результат:  </a:t>
            </a:r>
            <a:r>
              <a:rPr lang="ru-RU" sz="1600" dirty="0">
                <a:solidFill>
                  <a:srgbClr val="002060"/>
                </a:solidFill>
                <a:latin typeface="Arial Black" pitchFamily="34" charset="0"/>
              </a:rPr>
              <a:t>предвосхищение чтения, создание мотива для чтения</a:t>
            </a: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9388" y="3284538"/>
            <a:ext cx="3529012" cy="2592387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 Black" pitchFamily="34" charset="0"/>
              </a:rPr>
              <a:t>2) Во время чтения текста: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 Black" pitchFamily="34" charset="0"/>
              </a:rPr>
              <a:t>изучающее чтение (в т.ч. диалог с автором, вычитывание подтекста).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Black" pitchFamily="34" charset="0"/>
              </a:rPr>
              <a:t>Результат: </a:t>
            </a:r>
            <a:r>
              <a:rPr lang="ru-RU" sz="1400" dirty="0">
                <a:solidFill>
                  <a:srgbClr val="002060"/>
                </a:solidFill>
                <a:latin typeface="Arial Black" pitchFamily="34" charset="0"/>
              </a:rPr>
              <a:t>интерпретация текста</a:t>
            </a:r>
            <a:endParaRPr lang="ru-RU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1500" y="3213100"/>
            <a:ext cx="3492500" cy="2663825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 Black" pitchFamily="34" charset="0"/>
              </a:rPr>
              <a:t>3) После чтения текста: </a:t>
            </a:r>
            <a:r>
              <a:rPr lang="ru-RU" sz="1400" dirty="0">
                <a:solidFill>
                  <a:schemeClr val="tx1"/>
                </a:solidFill>
                <a:latin typeface="Arial Black" pitchFamily="34" charset="0"/>
              </a:rPr>
              <a:t> рефлексивное чтение, </a:t>
            </a:r>
            <a:r>
              <a:rPr lang="ru-RU" sz="1400" dirty="0" err="1">
                <a:solidFill>
                  <a:schemeClr val="tx1"/>
                </a:solidFill>
                <a:latin typeface="Arial Black" pitchFamily="34" charset="0"/>
              </a:rPr>
              <a:t>концептуал</a:t>
            </a:r>
            <a:r>
              <a:rPr lang="ru-RU" sz="1400" dirty="0">
                <a:solidFill>
                  <a:schemeClr val="tx1"/>
                </a:solidFill>
                <a:latin typeface="Arial Black" pitchFamily="34" charset="0"/>
              </a:rPr>
              <a:t>. вопросы.</a:t>
            </a:r>
            <a:r>
              <a:rPr lang="ru-RU" sz="14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Black" pitchFamily="34" charset="0"/>
              </a:rPr>
              <a:t>Результат: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Black" pitchFamily="34" charset="0"/>
              </a:rPr>
              <a:t>понимание авторского смысла, корректировка своей интерпретации</a:t>
            </a:r>
            <a:endParaRPr lang="ru-RU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Виды информации в тексте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908050"/>
          <a:ext cx="8713787" cy="5621338"/>
        </p:xfrm>
        <a:graphic>
          <a:graphicData uri="http://schemas.openxmlformats.org/drawingml/2006/table">
            <a:tbl>
              <a:tblPr/>
              <a:tblGrid>
                <a:gridCol w="2592387"/>
                <a:gridCol w="2736850"/>
                <a:gridCol w="3384550"/>
              </a:tblGrid>
              <a:tr h="401638">
                <a:tc>
                  <a:txBody>
                    <a:bodyPr/>
                    <a:lstStyle/>
                    <a:p>
                      <a:pPr marL="0" marR="0" lvl="0" indent="21590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Виды информации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в тексте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6195" marR="36195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Что содержит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информация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6195" marR="36195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Роль данной 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36195" marR="36195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Фактуальная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События, факты, герои, время и место действия, движение сюжета и т.п.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Позволяет увидеть внешнюю сторону текста.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(Автор отбирает эту информацию и использует, чтобы передать то, что его волнует, изложить свои мысли). 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013"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Концептуальная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Замысел автора, его позицию, систему взглядов, подход к фактам. 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Служит объединяющим началом текста, создает текст как единое целое.</a:t>
                      </a:r>
                    </a:p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(Без авторской мысли, замысла текст представлял бы ряд разрозненных фрагментов, фактов и событий).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38"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Подтекстовая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Скрытая, дополнительная информация, смысл которой содержится в отдельных словах, предложениях, фрагментах текста и становится понятным лишь в процессе переработки и анализа фактуальной и контекстуальной информации.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1590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Может основательно изменить истолкование текста,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позволяет иначе, по-новому увидеть и понять его концептуальную информацию либо непосредственно, либо через фактуальную информацию.</a:t>
                      </a:r>
                    </a:p>
                  </a:txBody>
                  <a:tcPr marL="36195" marR="36195" marT="17780" marB="177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F5575-8EA0-4DB2-A490-1CA7B235115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ru-RU" sz="3600" smtClean="0">
                <a:latin typeface="Arial Black" pitchFamily="34" charset="0"/>
              </a:rPr>
              <a:t>Понять текст - значит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00213"/>
            <a:ext cx="8915400" cy="50053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latin typeface="Arial Black" pitchFamily="34" charset="0"/>
              </a:rPr>
              <a:t>вычитать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u="sng" dirty="0" smtClean="0">
                <a:solidFill>
                  <a:srgbClr val="FF0000"/>
                </a:solidFill>
                <a:latin typeface="Arial Black" pitchFamily="34" charset="0"/>
              </a:rPr>
              <a:t>текстовую</a:t>
            </a:r>
            <a:r>
              <a:rPr lang="ru-RU" dirty="0" smtClean="0">
                <a:latin typeface="Arial Black" pitchFamily="34" charset="0"/>
              </a:rPr>
              <a:t> информацию: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</a:rPr>
              <a:t>фактуальную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 Black" pitchFamily="34" charset="0"/>
              </a:rPr>
              <a:t>(о чем в тексте сообщается открыто);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660066"/>
                </a:solidFill>
                <a:latin typeface="Arial Black" pitchFamily="34" charset="0"/>
              </a:rPr>
              <a:t>концептуальную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 Black" pitchFamily="34" charset="0"/>
              </a:rPr>
              <a:t>(основная идея текста,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 Black" pitchFamily="34" charset="0"/>
              </a:rPr>
              <a:t>его главный смысл);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rgbClr val="A50021"/>
                </a:solidFill>
                <a:latin typeface="Arial Black" pitchFamily="34" charset="0"/>
              </a:rPr>
              <a:t>подтекстовую</a:t>
            </a:r>
            <a:endParaRPr lang="ru-RU" b="1" dirty="0" smtClean="0">
              <a:solidFill>
                <a:srgbClr val="A50021"/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 Black" pitchFamily="34" charset="0"/>
              </a:rPr>
              <a:t> (о чем читается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 Black" pitchFamily="34" charset="0"/>
              </a:rPr>
              <a:t> «между строк»).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Arial Black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84663" y="1125538"/>
            <a:ext cx="431800" cy="5746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5" name="Picture 2" descr="C:\Users\Галина\Desktop\картинки с шаттерстока\shutterstock_745862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357563"/>
            <a:ext cx="341947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800" smtClean="0">
                <a:solidFill>
                  <a:srgbClr val="FF0000"/>
                </a:solidFill>
                <a:latin typeface="Arial Black" pitchFamily="34" charset="0"/>
              </a:rPr>
              <a:t>Вычитываем информацию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>
                <a:latin typeface="Arial Black" pitchFamily="34" charset="0"/>
              </a:rPr>
              <a:t>    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 Black" pitchFamily="34" charset="0"/>
              </a:rPr>
              <a:t>      Небольшая разница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Arial Black" pitchFamily="34" charset="0"/>
              </a:rPr>
              <a:t>        Один восточный властелин увидел сон, будто у него выпали один за другим все зубы. В сильном волнении он призвал к себе толкователя снов. Тот выслушал его озабоченно и сказал: «Повелитель, я должен сообщить тебе печальную весть. Ты потеряешь одного за другим всех своих близких». Эти слова вызвали гнев властелина. Он велел бросить несчастного в тюрьму и призвать другого толкователя, который, выслушав сон, сказал: «Я счастлив сообщить тебе радостную весть! Ты проживёшь долгую жизнь и переживёшь всех своих родных». Властелин был обрадован и щедро наградил предсказателя. Придворные удивились. «Ведь ты сказал ему то же самое, что и твой предшественник, так почему же он был наказан, а ты вознаграждён?» — спрашивали они. На что последовал ответ: «Всё зависит от того, как сказать то, что сказано».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400" dirty="0" smtClean="0">
              <a:latin typeface="Arial Black" pitchFamily="34" charset="0"/>
            </a:endParaRPr>
          </a:p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rgbClr val="2B03F5"/>
                </a:solidFill>
                <a:latin typeface="Arial Black" pitchFamily="34" charset="0"/>
              </a:rPr>
              <a:t>О чем этот текст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?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 (</a:t>
            </a:r>
            <a:r>
              <a:rPr lang="ru-RU" sz="3600" dirty="0" err="1" smtClean="0">
                <a:solidFill>
                  <a:srgbClr val="FF0000"/>
                </a:solidFill>
                <a:latin typeface="Arial Black" pitchFamily="34" charset="0"/>
              </a:rPr>
              <a:t>Фактуальная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 информация)</a:t>
            </a:r>
          </a:p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rgbClr val="2B03F5"/>
                </a:solidFill>
                <a:latin typeface="Arial Black" pitchFamily="34" charset="0"/>
              </a:rPr>
              <a:t>Какими мыслями хотел с нами поделиться автор? Почему он так назвал свой рассказ? 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(Концептуальная информация)</a:t>
            </a:r>
          </a:p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rgbClr val="2B03F5"/>
                </a:solidFill>
                <a:latin typeface="Arial Black" pitchFamily="34" charset="0"/>
              </a:rPr>
              <a:t>Что можете сказать о властелине, о толкователях, о придворных? 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ru-RU" sz="3600" dirty="0" err="1" smtClean="0">
                <a:solidFill>
                  <a:srgbClr val="FF0000"/>
                </a:solidFill>
                <a:latin typeface="Arial Black" pitchFamily="34" charset="0"/>
              </a:rPr>
              <a:t>Подтекстовая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 информация)</a:t>
            </a:r>
          </a:p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400" dirty="0" smtClean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545137"/>
          </a:xfrm>
        </p:spPr>
        <p:txBody>
          <a:bodyPr/>
          <a:lstStyle/>
          <a:p>
            <a:r>
              <a:rPr lang="ru-RU" sz="1800" smtClean="0">
                <a:latin typeface="Arial Black" pitchFamily="34" charset="0"/>
              </a:rPr>
              <a:t>На что необходимо обратить внимание, чтобы были понятны последующие события? </a:t>
            </a:r>
          </a:p>
          <a:p>
            <a:pPr>
              <a:buFont typeface="Arial" charset="0"/>
              <a:buNone/>
            </a:pPr>
            <a:r>
              <a:rPr lang="ru-RU" sz="1800" smtClean="0">
                <a:solidFill>
                  <a:srgbClr val="002060"/>
                </a:solidFill>
                <a:latin typeface="Arial Black" pitchFamily="34" charset="0"/>
              </a:rPr>
              <a:t>    - </a:t>
            </a:r>
            <a:r>
              <a:rPr lang="ru-RU" sz="1800" i="1" smtClean="0">
                <a:solidFill>
                  <a:srgbClr val="002060"/>
                </a:solidFill>
                <a:latin typeface="Arial Black" pitchFamily="34" charset="0"/>
              </a:rPr>
              <a:t>Безусловно, на сон властелина о выпавших зубах.</a:t>
            </a:r>
          </a:p>
          <a:p>
            <a:r>
              <a:rPr lang="ru-RU" sz="1800" smtClean="0">
                <a:latin typeface="Arial Black" pitchFamily="34" charset="0"/>
              </a:rPr>
              <a:t>Почему можно смело утверждать, что сон плохой? </a:t>
            </a: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2060"/>
                </a:solidFill>
                <a:latin typeface="Arial Black" pitchFamily="34" charset="0"/>
              </a:rPr>
              <a:t>      - Сильное волнение, которое испытывает властелин, и озабоченность, с которой его выслушивает толкователь снов, уже создают атмосферу тревоги, ожидания каких-то неприятностей и бед.</a:t>
            </a:r>
          </a:p>
          <a:p>
            <a:r>
              <a:rPr lang="ru-RU" sz="1800" smtClean="0">
                <a:latin typeface="Arial Black" pitchFamily="34" charset="0"/>
              </a:rPr>
              <a:t> Но властелин не знает значения этого сна, почему же он так встревожен? </a:t>
            </a:r>
          </a:p>
          <a:p>
            <a:pPr>
              <a:buFont typeface="Arial" charset="0"/>
              <a:buNone/>
            </a:pPr>
            <a:r>
              <a:rPr lang="ru-RU" sz="1800" i="1" smtClean="0">
                <a:solidFill>
                  <a:srgbClr val="002060"/>
                </a:solidFill>
                <a:latin typeface="Arial Black" pitchFamily="34" charset="0"/>
              </a:rPr>
              <a:t>       - Да ведь зубы-то выпали не у кого-то, а у него, причем выпали один за другим! Самое тревожное, что выпали все зубы!</a:t>
            </a:r>
          </a:p>
          <a:p>
            <a:r>
              <a:rPr lang="ru-RU" sz="1800" smtClean="0">
                <a:latin typeface="Arial Black" pitchFamily="34" charset="0"/>
              </a:rPr>
              <a:t> Что ему предвещает такой сон?</a:t>
            </a:r>
          </a:p>
          <a:p>
            <a:pPr>
              <a:buFont typeface="Arial" charset="0"/>
              <a:buNone/>
            </a:pPr>
            <a:r>
              <a:rPr lang="ru-RU" sz="1800" smtClean="0">
                <a:solidFill>
                  <a:srgbClr val="FF0000"/>
                </a:solidFill>
                <a:latin typeface="Arial Black" pitchFamily="34" charset="0"/>
              </a:rPr>
              <a:t>       А вот тут мы можем только предполагать, истолковывать сон, причем толкование может быть самым разным: один скажет, что этот сон к войне, другой — к утрате власти, третий — к смерти властелина и т.д., но в любом случае </a:t>
            </a:r>
            <a:r>
              <a:rPr lang="ru-RU" sz="1800" u="sng" smtClean="0">
                <a:solidFill>
                  <a:srgbClr val="FF0000"/>
                </a:solidFill>
                <a:latin typeface="Arial Black" pitchFamily="34" charset="0"/>
              </a:rPr>
              <a:t>подтекст уже прочитан и описан.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20732-4FDD-40C4-96F6-261D262BFE66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6513"/>
            <a:ext cx="9144000" cy="1665288"/>
          </a:xfrm>
        </p:spPr>
        <p:txBody>
          <a:bodyPr/>
          <a:lstStyle/>
          <a:p>
            <a:r>
              <a:rPr lang="ru-RU" sz="2800" b="1" smtClean="0">
                <a:latin typeface="Arial Black" pitchFamily="34" charset="0"/>
              </a:rPr>
              <a:t>Общеучебные умения, развиваемые технологией формирования типа правильной читательской деятельности</a:t>
            </a: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41313" y="1557338"/>
            <a:ext cx="8802687" cy="4608512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>
                <a:solidFill>
                  <a:srgbClr val="00CC00"/>
                </a:solidFill>
                <a:latin typeface="Arial Black" pitchFamily="34" charset="0"/>
              </a:rPr>
              <a:t>Коммуникативные – формулировать свою позицию (интерпретация), адекватно понимать собеседника (автора). </a:t>
            </a:r>
            <a:endParaRPr lang="ru-RU" sz="3200" b="1">
              <a:solidFill>
                <a:srgbClr val="FF9900"/>
              </a:solidFill>
              <a:latin typeface="Arial Black" pitchFamily="34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>
                <a:solidFill>
                  <a:srgbClr val="2B03F5"/>
                </a:solidFill>
                <a:latin typeface="Arial Black" pitchFamily="34" charset="0"/>
              </a:rPr>
              <a:t>Интеллектуальные – извлекать информацию из текста. </a:t>
            </a:r>
            <a:endParaRPr lang="ru-RU" sz="3200" b="1">
              <a:solidFill>
                <a:srgbClr val="FF9900"/>
              </a:solidFill>
              <a:latin typeface="Arial Black" pitchFamily="34" charset="0"/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>
                <a:solidFill>
                  <a:srgbClr val="FF0000"/>
                </a:solidFill>
                <a:latin typeface="Arial Black" pitchFamily="34" charset="0"/>
              </a:rPr>
              <a:t>Оценочные –если анализ текста порождает оценочные суждения.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ru-RU" sz="3200" b="1">
                <a:solidFill>
                  <a:srgbClr val="FF9900"/>
                </a:solidFill>
                <a:latin typeface="Arial Black" pitchFamily="34" charset="0"/>
              </a:rPr>
              <a:t>Организационные – умение работать по плану (алгоритму).</a:t>
            </a:r>
            <a:r>
              <a:rPr lang="ru-RU" sz="3200" b="1">
                <a:solidFill>
                  <a:srgbClr val="2B03F5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D8731-0BD2-4781-9CB9-17471A3F9F94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0493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100" dirty="0" smtClean="0">
                <a:latin typeface="Arial Black" pitchFamily="34" charset="0"/>
              </a:rPr>
              <a:t>Подготовка текста для продуктивного чтения на уроке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334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b="1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b="1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b="1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b="1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b="1" smtClean="0">
              <a:solidFill>
                <a:srgbClr val="FF0000"/>
              </a:solidFill>
              <a:latin typeface="Arial Black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b="1" smtClean="0">
                <a:solidFill>
                  <a:srgbClr val="FF0000"/>
                </a:solidFill>
                <a:latin typeface="Arial Black" pitchFamily="34" charset="0"/>
              </a:rPr>
              <a:t>Прочитайте текст</a:t>
            </a:r>
            <a:r>
              <a:rPr lang="ru-RU" sz="2000" smtClean="0">
                <a:latin typeface="Arial Black" pitchFamily="34" charset="0"/>
              </a:rPr>
              <a:t>, выделите в нем фактуальную, подтекстовую и концептуальную информацию.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000" b="1" smtClean="0">
                <a:solidFill>
                  <a:srgbClr val="FF0000"/>
                </a:solidFill>
                <a:latin typeface="Arial Black" pitchFamily="34" charset="0"/>
              </a:rPr>
              <a:t>Определите роль данного текста</a:t>
            </a:r>
            <a:r>
              <a:rPr lang="ru-RU" sz="200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smtClean="0">
                <a:latin typeface="Arial Black" pitchFamily="34" charset="0"/>
              </a:rPr>
              <a:t>на уроке (чаще всего для поиска решения проблемы возможно специальное продуктивное задание к тексту).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000" b="1" smtClean="0">
                <a:solidFill>
                  <a:srgbClr val="FF0000"/>
                </a:solidFill>
                <a:latin typeface="Arial Black" pitchFamily="34" charset="0"/>
              </a:rPr>
              <a:t>Сформулируйте задания для работы с текстом до чтения</a:t>
            </a:r>
            <a:r>
              <a:rPr lang="ru-RU" sz="200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smtClean="0">
                <a:latin typeface="Arial Black" pitchFamily="34" charset="0"/>
              </a:rPr>
              <a:t>(заглавие, выделенные слова и т.п.).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000" b="1" smtClean="0">
                <a:solidFill>
                  <a:srgbClr val="FF0000"/>
                </a:solidFill>
                <a:latin typeface="Arial Black" pitchFamily="34" charset="0"/>
              </a:rPr>
              <a:t>Выделите в тексте места остановок во время чтения</a:t>
            </a:r>
            <a:r>
              <a:rPr lang="ru-RU" sz="200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smtClean="0">
                <a:latin typeface="Arial Black" pitchFamily="34" charset="0"/>
              </a:rPr>
              <a:t>(вопросы к автору, комментарии, словарная работа.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ru-RU" sz="2000" b="1" smtClean="0">
                <a:solidFill>
                  <a:srgbClr val="FF0000"/>
                </a:solidFill>
                <a:latin typeface="Arial Black" pitchFamily="34" charset="0"/>
              </a:rPr>
              <a:t>Сформулируйте главный смысловой вопрос</a:t>
            </a:r>
            <a:r>
              <a:rPr lang="ru-RU" sz="200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smtClean="0">
                <a:latin typeface="Arial Black" pitchFamily="34" charset="0"/>
              </a:rPr>
              <a:t>после чтения (или проверка выполнения продуктивного задания к тексту).</a:t>
            </a:r>
          </a:p>
        </p:txBody>
      </p:sp>
      <p:pic>
        <p:nvPicPr>
          <p:cNvPr id="1026" name="Picture 2" descr="C:\Users\Галина\Desktop\картинки с шаттерстока\shutterstock_979241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1125538"/>
            <a:ext cx="388778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916</Words>
  <Application>Microsoft Office PowerPoint</Application>
  <PresentationFormat>Экран (4:3)</PresentationFormat>
  <Paragraphs>117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Calibri</vt:lpstr>
      <vt:lpstr>Arial</vt:lpstr>
      <vt:lpstr>Monotype Corsiva</vt:lpstr>
      <vt:lpstr>Arial Black</vt:lpstr>
      <vt:lpstr>Times New Roman</vt:lpstr>
      <vt:lpstr>Wingdings</vt:lpstr>
      <vt:lpstr>Тема Office</vt:lpstr>
      <vt:lpstr>Тема Office</vt:lpstr>
      <vt:lpstr>Слайд 1</vt:lpstr>
      <vt:lpstr>Информативность как признак текста</vt:lpstr>
      <vt:lpstr>Слайд 3</vt:lpstr>
      <vt:lpstr>Виды информации в тексте</vt:lpstr>
      <vt:lpstr>Понять текст - значит</vt:lpstr>
      <vt:lpstr>Вычитываем информацию текста</vt:lpstr>
      <vt:lpstr>Слайд 7</vt:lpstr>
      <vt:lpstr>Общеучебные умения, развиваемые технологией формирования типа правильной читательской деятельности</vt:lpstr>
      <vt:lpstr> Подготовка текста для продуктивного чтения на уроке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Admin</cp:lastModifiedBy>
  <cp:revision>27</cp:revision>
  <dcterms:modified xsi:type="dcterms:W3CDTF">2012-08-01T11:53:49Z</dcterms:modified>
</cp:coreProperties>
</file>